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1"/>
  </p:sldMasterIdLst>
  <p:notesMasterIdLst>
    <p:notesMasterId r:id="rId51"/>
  </p:notesMasterIdLst>
  <p:sldIdLst>
    <p:sldId id="256" r:id="rId2"/>
    <p:sldId id="324" r:id="rId3"/>
    <p:sldId id="291" r:id="rId4"/>
    <p:sldId id="290" r:id="rId5"/>
    <p:sldId id="326" r:id="rId6"/>
    <p:sldId id="327" r:id="rId7"/>
    <p:sldId id="329" r:id="rId8"/>
    <p:sldId id="321" r:id="rId9"/>
    <p:sldId id="330" r:id="rId10"/>
    <p:sldId id="296" r:id="rId11"/>
    <p:sldId id="332" r:id="rId12"/>
    <p:sldId id="297" r:id="rId13"/>
    <p:sldId id="263" r:id="rId14"/>
    <p:sldId id="269" r:id="rId15"/>
    <p:sldId id="333" r:id="rId16"/>
    <p:sldId id="306" r:id="rId17"/>
    <p:sldId id="309" r:id="rId18"/>
    <p:sldId id="337" r:id="rId19"/>
    <p:sldId id="312" r:id="rId20"/>
    <p:sldId id="338" r:id="rId21"/>
    <p:sldId id="315" r:id="rId22"/>
    <p:sldId id="339" r:id="rId23"/>
    <p:sldId id="340" r:id="rId24"/>
    <p:sldId id="345" r:id="rId25"/>
    <p:sldId id="320" r:id="rId26"/>
    <p:sldId id="288" r:id="rId27"/>
    <p:sldId id="257" r:id="rId28"/>
    <p:sldId id="335" r:id="rId29"/>
    <p:sldId id="317" r:id="rId30"/>
    <p:sldId id="264" r:id="rId31"/>
    <p:sldId id="266" r:id="rId32"/>
    <p:sldId id="267" r:id="rId33"/>
    <p:sldId id="300" r:id="rId34"/>
    <p:sldId id="268" r:id="rId35"/>
    <p:sldId id="301" r:id="rId36"/>
    <p:sldId id="334" r:id="rId37"/>
    <p:sldId id="303" r:id="rId38"/>
    <p:sldId id="304" r:id="rId39"/>
    <p:sldId id="305" r:id="rId40"/>
    <p:sldId id="344" r:id="rId41"/>
    <p:sldId id="307" r:id="rId42"/>
    <p:sldId id="308" r:id="rId43"/>
    <p:sldId id="310" r:id="rId44"/>
    <p:sldId id="311" r:id="rId45"/>
    <p:sldId id="313" r:id="rId46"/>
    <p:sldId id="314" r:id="rId47"/>
    <p:sldId id="316" r:id="rId48"/>
    <p:sldId id="318" r:id="rId49"/>
    <p:sldId id="31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2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57" autoAdjust="0"/>
    <p:restoredTop sz="79494" autoAdjust="0"/>
  </p:normalViewPr>
  <p:slideViewPr>
    <p:cSldViewPr snapToGrid="0" snapToObjects="1">
      <p:cViewPr varScale="1">
        <p:scale>
          <a:sx n="103" d="100"/>
          <a:sy n="103" d="100"/>
        </p:scale>
        <p:origin x="5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F2BC-38BE-4C4C-ADB0-8EC91074ADCE}" type="datetimeFigureOut">
              <a:rPr lang="nl-NL" smtClean="0"/>
              <a:t>08-03-2020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7C601-116E-48D4-B323-C0C628FA51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1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65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79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11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02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recommend to add a slide on the measures; sample items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49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66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44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Stringer, K., </a:t>
            </a:r>
            <a:r>
              <a:rPr lang="en-US" dirty="0" err="1"/>
              <a:t>Kerpelman</a:t>
            </a:r>
            <a:r>
              <a:rPr lang="en-US" dirty="0"/>
              <a:t>, J., &amp; </a:t>
            </a:r>
            <a:r>
              <a:rPr lang="en-US" dirty="0" err="1"/>
              <a:t>Skorikov</a:t>
            </a:r>
            <a:r>
              <a:rPr lang="en-US" dirty="0"/>
              <a:t>, V. (2011):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Results also suggested that career planning and decision-making preceded career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64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27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3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68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7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71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74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2C5-518F-4B07-A92A-3980878D4028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66AB-D711-4E02-8C77-A30297305C6A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B7B7-FA77-4753-8B1D-03667A30B07F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0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704F-4530-4528-9C1E-585F5462F277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508C-9C77-4C1D-8D66-F923A2A15503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5605-F537-46CB-8347-95C9D38132E2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159A-6BB3-421A-B18A-514CE057F704}" type="datetime1">
              <a:rPr lang="en-US" smtClean="0"/>
              <a:t>3/8/20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36AC-E053-4D8F-BC1D-312733625A84}" type="datetime1">
              <a:rPr lang="en-US" smtClean="0"/>
              <a:t>3/8/20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C159-F883-4EF5-9A05-2DF26B0911EB}" type="datetime1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B181-9383-4F03-900B-61D0CE30426A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4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F93BA-BEAE-4D9D-B5F4-EB75BFEBA882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C4F5-06E1-4AEC-B4CC-4F0541EB2160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0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jvb.2009.01.002" TargetMode="External"/><Relationship Id="rId13" Type="http://schemas.openxmlformats.org/officeDocument/2006/relationships/hyperlink" Target="https://doi.org/10.1002/(SICI)1099-0879(199910)6:4%3C297::AID-CPP206%3E3.0.CO;2-E" TargetMode="External"/><Relationship Id="rId18" Type="http://schemas.openxmlformats.org/officeDocument/2006/relationships/hyperlink" Target="https://doi.org/10.3389/fpsyg.2014.00591" TargetMode="External"/><Relationship Id="rId3" Type="http://schemas.openxmlformats.org/officeDocument/2006/relationships/hyperlink" Target="https://doi.org/10.1177/109442810141004" TargetMode="External"/><Relationship Id="rId7" Type="http://schemas.openxmlformats.org/officeDocument/2006/relationships/hyperlink" Target="https://doi.org/10.5465/255743" TargetMode="External"/><Relationship Id="rId12" Type="http://schemas.openxmlformats.org/officeDocument/2006/relationships/hyperlink" Target="https://doi.org/10.1111/j.1744-6570.2005.00515.x" TargetMode="External"/><Relationship Id="rId17" Type="http://schemas.openxmlformats.org/officeDocument/2006/relationships/hyperlink" Target="https://doi.org/10.1111/spc3.12311" TargetMode="External"/><Relationship Id="rId2" Type="http://schemas.openxmlformats.org/officeDocument/2006/relationships/hyperlink" Target="https://doi.org/10.1093/ije/dym182" TargetMode="External"/><Relationship Id="rId16" Type="http://schemas.openxmlformats.org/officeDocument/2006/relationships/hyperlink" Target="https://doi.org/10.1016/0001-8791(87)90037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vb.2011.04.003" TargetMode="External"/><Relationship Id="rId11" Type="http://schemas.openxmlformats.org/officeDocument/2006/relationships/hyperlink" Target="https://doi.org/10.1006/jvbe.1994.1027" TargetMode="External"/><Relationship Id="rId5" Type="http://schemas.openxmlformats.org/officeDocument/2006/relationships/hyperlink" Target="https://doi.org/10.1016/j.jvb.2008.12.004" TargetMode="External"/><Relationship Id="rId15" Type="http://schemas.openxmlformats.org/officeDocument/2006/relationships/hyperlink" Target="https://doi.org/10.1016/j.jvb.2010.12.012" TargetMode="External"/><Relationship Id="rId10" Type="http://schemas.openxmlformats.org/officeDocument/2006/relationships/hyperlink" Target="https://doi.org/10.1080/03069885.2016.1254724" TargetMode="External"/><Relationship Id="rId4" Type="http://schemas.openxmlformats.org/officeDocument/2006/relationships/hyperlink" Target="https://doi.org/https:/doi.org/10.1023/A:1015146122546" TargetMode="External"/><Relationship Id="rId9" Type="http://schemas.openxmlformats.org/officeDocument/2006/relationships/hyperlink" Target="https://doi.org/10.1016/j.jvb.2012.10.003" TargetMode="External"/><Relationship Id="rId14" Type="http://schemas.openxmlformats.org/officeDocument/2006/relationships/hyperlink" Target="https://doi.org/10.1016/j.jvb.2006.04.007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stnotfurious/SGM_Amsterdam_Mar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8819"/>
            <a:ext cx="7772400" cy="2387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000" dirty="0">
                <a:latin typeface="Berlin Sans FB" panose="020E0602020502020306" pitchFamily="34" charset="0"/>
              </a:rPr>
              <a:t>Transition from University to Work:</a:t>
            </a:r>
            <a:br>
              <a:rPr lang="en-US" sz="4000" dirty="0">
                <a:latin typeface="Berlin Sans FB" panose="020E0602020502020306" pitchFamily="34" charset="0"/>
              </a:rPr>
            </a:br>
            <a:r>
              <a:rPr lang="en-US" sz="3000" dirty="0">
                <a:latin typeface="Berlin Sans FB" panose="020E0602020502020306" pitchFamily="34" charset="0"/>
              </a:rPr>
              <a:t>Dynamic Relationships between Career Planning, Self-efficacy, and Worry</a:t>
            </a:r>
            <a:endParaRPr sz="3000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354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>
                <a:latin typeface="Berlin Sans FB" panose="020E0602020502020306" pitchFamily="34" charset="0"/>
              </a:rPr>
              <a:t>Anne</a:t>
            </a:r>
            <a:r>
              <a:rPr lang="en-US" dirty="0">
                <a:latin typeface="Berlin Sans FB" panose="020E0602020502020306" pitchFamily="34" charset="0"/>
              </a:rPr>
              <a:t>-Kathrin Kleine, Antje Schmitt, &amp; Anita C. Keller</a:t>
            </a:r>
          </a:p>
          <a:p>
            <a:pPr marL="0" lvl="0" indent="0">
              <a:buNone/>
            </a:pPr>
            <a:endParaRPr lang="en-US" dirty="0">
              <a:latin typeface="Berlin Sans FB" panose="020E0602020502020306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Berlin Sans FB" panose="020E0602020502020306" pitchFamily="34" charset="0"/>
              </a:rPr>
              <a:t>University of Groningen</a:t>
            </a:r>
            <a:endParaRPr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FA81F-DB0A-184E-ACF0-0BFC23E4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50" y="5226051"/>
            <a:ext cx="12827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53032B-857E-4145-B5F4-12A7774F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4C9419-9D77-4FAC-A09A-FED4DF12C7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88" y="2015231"/>
            <a:ext cx="1902633" cy="190263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D0085-B6A3-4FAD-A996-8C6387031857}"/>
              </a:ext>
            </a:extLst>
          </p:cNvPr>
          <p:cNvSpPr/>
          <p:nvPr/>
        </p:nvSpPr>
        <p:spPr>
          <a:xfrm>
            <a:off x="4155775" y="300253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Graphic 16" descr="Winking face with no fill">
            <a:extLst>
              <a:ext uri="{FF2B5EF4-FFF2-40B4-BE49-F238E27FC236}">
                <a16:creationId xmlns:a16="http://schemas.microsoft.com/office/drawing/2014/main" id="{44CE208C-0356-45AA-9D30-958FB666C45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8260" y="2542014"/>
            <a:ext cx="1240004" cy="12400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FE0EB5-836C-479B-8447-BCEB9D845143}"/>
              </a:ext>
            </a:extLst>
          </p:cNvPr>
          <p:cNvSpPr/>
          <p:nvPr/>
        </p:nvSpPr>
        <p:spPr>
          <a:xfrm>
            <a:off x="1025088" y="4690160"/>
            <a:ext cx="76395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Self-efficacy as a predictor of positive affect and well-being </a:t>
            </a:r>
            <a:r>
              <a:rPr lang="en-US" sz="1600" dirty="0"/>
              <a:t>(e.g., Bandura, 2000)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Self-efficacy</a:t>
            </a:r>
            <a:r>
              <a:rPr lang="nl-NL" sz="2000" dirty="0"/>
              <a:t> </a:t>
            </a:r>
            <a:r>
              <a:rPr lang="nl-NL" sz="2000" dirty="0" err="1"/>
              <a:t>diminishes</a:t>
            </a:r>
            <a:r>
              <a:rPr lang="nl-NL" sz="2000" dirty="0"/>
              <a:t> pre-</a:t>
            </a:r>
            <a:r>
              <a:rPr lang="nl-NL" sz="2000" dirty="0" err="1"/>
              <a:t>task</a:t>
            </a:r>
            <a:r>
              <a:rPr lang="nl-NL" sz="2000" dirty="0"/>
              <a:t> </a:t>
            </a:r>
            <a:r>
              <a:rPr lang="nl-NL" sz="2000" dirty="0" err="1"/>
              <a:t>anxiety</a:t>
            </a:r>
            <a:r>
              <a:rPr lang="nl-NL" sz="2000" dirty="0"/>
              <a:t> </a:t>
            </a:r>
            <a:r>
              <a:rPr lang="nl-NL" sz="1600" dirty="0"/>
              <a:t>(</a:t>
            </a:r>
            <a:r>
              <a:rPr lang="nl-NL" sz="1600" dirty="0" err="1"/>
              <a:t>Stumpf</a:t>
            </a:r>
            <a:r>
              <a:rPr lang="nl-NL" sz="1600" dirty="0"/>
              <a:t> et al., 1987)</a:t>
            </a:r>
          </a:p>
        </p:txBody>
      </p:sp>
    </p:spTree>
    <p:extLst>
      <p:ext uri="{BB962C8B-B14F-4D97-AF65-F5344CB8AC3E}">
        <p14:creationId xmlns:p14="http://schemas.microsoft.com/office/powerpoint/2010/main" val="97985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H5: Self-efficacy leads to a decrease in career-related worry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096567" y="472693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3817884" y="4626948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21097-CEAA-454D-95C0-0D606C8B9BBE}"/>
              </a:ext>
            </a:extLst>
          </p:cNvPr>
          <p:cNvSpPr/>
          <p:nvPr/>
        </p:nvSpPr>
        <p:spPr>
          <a:xfrm>
            <a:off x="3814587" y="493540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1873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u="sng" dirty="0"/>
              <a:t>Time points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T1: Three months before graduation</a:t>
            </a:r>
          </a:p>
          <a:p>
            <a:pPr lvl="1"/>
            <a:r>
              <a:rPr lang="en-US" dirty="0"/>
              <a:t>T2: six weeks before graduation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u="sng" dirty="0"/>
              <a:t>Sample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300</a:t>
            </a:r>
            <a:r>
              <a:rPr sz="2000" dirty="0"/>
              <a:t> British students during the pre-graduation phase</a:t>
            </a:r>
            <a:endParaRPr lang="en-US" sz="2000" dirty="0"/>
          </a:p>
          <a:p>
            <a:pPr lvl="2"/>
            <a:r>
              <a:rPr lang="en-US" dirty="0"/>
              <a:t>6</a:t>
            </a:r>
            <a:r>
              <a:rPr lang="nl-NL" dirty="0"/>
              <a:t>4% </a:t>
            </a:r>
            <a:r>
              <a:rPr lang="nl-NL" dirty="0" err="1"/>
              <a:t>female</a:t>
            </a:r>
            <a:endParaRPr lang="nl-NL" dirty="0"/>
          </a:p>
          <a:p>
            <a:pPr lvl="2"/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 = 22.8</a:t>
            </a:r>
          </a:p>
          <a:p>
            <a:pPr lvl="2"/>
            <a:r>
              <a:rPr lang="en-US" dirty="0"/>
              <a:t>27.6% found a job at T2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/>
              <a:t>Measures</a:t>
            </a:r>
            <a:r>
              <a:rPr lang="en-US" sz="2000" dirty="0"/>
              <a:t>:</a:t>
            </a:r>
          </a:p>
          <a:p>
            <a:pPr lvl="1"/>
            <a:r>
              <a:rPr lang="en-US" sz="2000" i="1" dirty="0"/>
              <a:t>Career planning </a:t>
            </a:r>
            <a:r>
              <a:rPr lang="en-US" sz="1600" dirty="0"/>
              <a:t>(Gould 1979)</a:t>
            </a:r>
          </a:p>
          <a:p>
            <a:pPr lvl="1"/>
            <a:r>
              <a:rPr lang="en-US" sz="2000" i="1" dirty="0"/>
              <a:t>Self-efficacy</a:t>
            </a:r>
            <a:r>
              <a:rPr lang="en-US" sz="2000" dirty="0"/>
              <a:t> </a:t>
            </a:r>
            <a:r>
              <a:rPr lang="en-US" sz="1600" dirty="0"/>
              <a:t>(Chen et al., 2001)</a:t>
            </a:r>
          </a:p>
          <a:p>
            <a:pPr lvl="1"/>
            <a:r>
              <a:rPr lang="en-US" sz="2000" i="1" dirty="0"/>
              <a:t>Career-related worry </a:t>
            </a:r>
            <a:r>
              <a:rPr lang="en-US" sz="1600" dirty="0"/>
              <a:t>(WDQ-R, </a:t>
            </a:r>
            <a:r>
              <a:rPr lang="en-US" sz="1600" dirty="0" err="1"/>
              <a:t>Rijsoort</a:t>
            </a:r>
            <a:r>
              <a:rPr lang="en-US" sz="1600" dirty="0"/>
              <a:t> et al., 1999)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F11EBB-5469-4E6F-B23E-A4191B35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186" y="3286841"/>
            <a:ext cx="1060142" cy="106014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A2ED02-5873-4559-8A45-6BC033674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0186" y="4973776"/>
            <a:ext cx="1060142" cy="10601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10D8C0F-D35D-42E1-A0D9-51BEF7260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9200" y="1436915"/>
            <a:ext cx="782114" cy="782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dirty="0"/>
              <a:t>L</a:t>
            </a:r>
            <a:r>
              <a:rPr lang="en-US" dirty="0"/>
              <a:t>atent Change Score Modelling </a:t>
            </a:r>
            <a:r>
              <a:rPr lang="en-US" sz="2200" dirty="0"/>
              <a:t>(McArdle &amp; </a:t>
            </a:r>
            <a:r>
              <a:rPr lang="en-US" sz="2200" dirty="0" err="1"/>
              <a:t>Hamagami</a:t>
            </a:r>
            <a:r>
              <a:rPr lang="en-US" sz="2200" dirty="0"/>
              <a:t>, 2001; McArdle, 2009)</a:t>
            </a:r>
            <a:endParaRPr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6B6CB-1A4A-2548-9D6D-36948834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0750"/>
            <a:ext cx="7886700" cy="27907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Detect differences in the patterns of individual changes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Examination of interrelated processes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Change score </a:t>
            </a:r>
            <a:r>
              <a:rPr lang="el-GR" sz="2400" dirty="0"/>
              <a:t>Δ</a:t>
            </a:r>
            <a:r>
              <a:rPr lang="en-US" sz="2400" dirty="0"/>
              <a:t> = Change for one individual from t to </a:t>
            </a:r>
            <a:r>
              <a:rPr lang="en-US" sz="2400" dirty="0" err="1"/>
              <a:t>t+x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Pre-graduation phase as a phase of change (e.g., triggered by active engagement in career-preparatory behavior)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9389A-BAA7-463C-B454-C2E90064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DF81EF-15B2-4871-80C4-4CE50143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7978" y="4962804"/>
            <a:ext cx="1758672" cy="1758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u="sng" dirty="0"/>
              <a:t>Reliabilities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Cronbach’s alpha between .88 (t1 self-efficacy) and .91 (t1 career planning)</a:t>
            </a:r>
          </a:p>
          <a:p>
            <a:pPr marL="914400" lvl="2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u="sng" dirty="0"/>
              <a:t>CFA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Best fit for three-factor model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600" u="sng" dirty="0"/>
              <a:t>Measurement invariance</a:t>
            </a:r>
            <a:r>
              <a:rPr lang="en-US" sz="2600" dirty="0"/>
              <a:t>:</a:t>
            </a:r>
          </a:p>
          <a:p>
            <a:pPr lvl="1"/>
            <a:r>
              <a:rPr lang="en-US" dirty="0"/>
              <a:t>Strong factorial invariance established (change in fit for any of the relevant fit measures &lt; .003) 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3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656332" y="5759831"/>
            <a:ext cx="4880224" cy="708163"/>
          </a:xfrm>
          <a:prstGeom prst="rect">
            <a:avLst/>
          </a:prstGeom>
          <a:noFill/>
        </p:spPr>
        <p:txBody>
          <a:bodyPr/>
          <a:lstStyle/>
          <a:p>
            <a:pPr marL="0" lvl="0" indent="0">
              <a:buNone/>
            </a:pPr>
            <a:r>
              <a:rPr sz="1600" dirty="0"/>
              <a:t>Example Plot: </a:t>
            </a:r>
            <a:r>
              <a:rPr lang="en-US" sz="1600" dirty="0"/>
              <a:t>Bivariate</a:t>
            </a:r>
            <a:r>
              <a:rPr sz="1600" dirty="0"/>
              <a:t> Latent Change Score Model</a:t>
            </a:r>
            <a:r>
              <a:rPr lang="en-US" sz="1600" dirty="0"/>
              <a:t> Career Planning - </a:t>
            </a:r>
            <a:r>
              <a:rPr sz="1600" dirty="0"/>
              <a:t>Worry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369F-6AF0-DB47-99A8-01F59E768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" t="3007" r="15805" b="13949"/>
          <a:stretch/>
        </p:blipFill>
        <p:spPr>
          <a:xfrm>
            <a:off x="2656332" y="1429423"/>
            <a:ext cx="5859018" cy="4238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3B327-87FA-CA46-AEE3-0469547DD928}"/>
              </a:ext>
            </a:extLst>
          </p:cNvPr>
          <p:cNvSpPr/>
          <p:nvPr/>
        </p:nvSpPr>
        <p:spPr>
          <a:xfrm>
            <a:off x="628650" y="2020323"/>
            <a:ext cx="20774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Mean change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Self-feedback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Coupling effect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06BF9-3D44-4B85-93E6-334BA4C9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23D7F-8598-49FB-A2DF-DBD2FE60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C2FAB-3B25-4A39-82A9-E2709CE48676}"/>
              </a:ext>
            </a:extLst>
          </p:cNvPr>
          <p:cNvSpPr/>
          <p:nvPr/>
        </p:nvSpPr>
        <p:spPr>
          <a:xfrm>
            <a:off x="628650" y="5288464"/>
            <a:ext cx="777778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.436)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.001)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E49F7-F044-41FC-9E1A-7DB9B329A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 b="3042"/>
          <a:stretch/>
        </p:blipFill>
        <p:spPr>
          <a:xfrm>
            <a:off x="2242973" y="2094247"/>
            <a:ext cx="4658054" cy="2834254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399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AB0792-47FB-4AE7-BB26-0D8C2CE01DFC}"/>
              </a:ext>
            </a:extLst>
          </p:cNvPr>
          <p:cNvSpPr/>
          <p:nvPr/>
        </p:nvSpPr>
        <p:spPr>
          <a:xfrm>
            <a:off x="4346710" y="3834782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7992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626D-5279-4391-B062-1E5BCE1D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3C3F17-93CD-49AD-BD46-44DA4AB63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9"/>
          <a:stretch/>
        </p:blipFill>
        <p:spPr>
          <a:xfrm>
            <a:off x="2185166" y="1922310"/>
            <a:ext cx="4773667" cy="2887133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3244A6-A3E5-4EC3-82C5-087C65D9E0FB}"/>
              </a:ext>
            </a:extLst>
          </p:cNvPr>
          <p:cNvSpPr/>
          <p:nvPr/>
        </p:nvSpPr>
        <p:spPr>
          <a:xfrm>
            <a:off x="683106" y="5167311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.552)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.015)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Diploma roll">
            <a:extLst>
              <a:ext uri="{FF2B5EF4-FFF2-40B4-BE49-F238E27FC236}">
                <a16:creationId xmlns:a16="http://schemas.microsoft.com/office/drawing/2014/main" id="{3253CEAF-9588-4EFA-B3A3-BD7321F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933" y="2053332"/>
            <a:ext cx="1415987" cy="1415987"/>
          </a:xfrm>
          <a:prstGeom prst="rect">
            <a:avLst/>
          </a:prstGeom>
        </p:spPr>
      </p:pic>
      <p:pic>
        <p:nvPicPr>
          <p:cNvPr id="13" name="Graphic 12" descr="Briefcase">
            <a:extLst>
              <a:ext uri="{FF2B5EF4-FFF2-40B4-BE49-F238E27FC236}">
                <a16:creationId xmlns:a16="http://schemas.microsoft.com/office/drawing/2014/main" id="{3D438990-DC7A-4BC8-B5D6-66C237F0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7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3110" y="2741351"/>
            <a:ext cx="878890" cy="878890"/>
          </a:xfrm>
          <a:prstGeom prst="rect">
            <a:avLst/>
          </a:prstGeom>
        </p:spPr>
      </p:pic>
      <p:pic>
        <p:nvPicPr>
          <p:cNvPr id="15" name="Graphic 14" descr="Office worker">
            <a:extLst>
              <a:ext uri="{FF2B5EF4-FFF2-40B4-BE49-F238E27FC236}">
                <a16:creationId xmlns:a16="http://schemas.microsoft.com/office/drawing/2014/main" id="{874B8203-C040-4363-A6D2-4084B5FC947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2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5453" y="1934869"/>
            <a:ext cx="1118035" cy="1118035"/>
          </a:xfrm>
          <a:prstGeom prst="rect">
            <a:avLst/>
          </a:prstGeom>
        </p:spPr>
      </p:pic>
      <p:pic>
        <p:nvPicPr>
          <p:cNvPr id="17" name="Graphic 16" descr="Group of people">
            <a:extLst>
              <a:ext uri="{FF2B5EF4-FFF2-40B4-BE49-F238E27FC236}">
                <a16:creationId xmlns:a16="http://schemas.microsoft.com/office/drawing/2014/main" id="{E621EABB-B1BA-42EA-8E15-D5BD9149632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 contrast="-1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4373" y="1545368"/>
            <a:ext cx="1058662" cy="105866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64332F-0824-4AC9-BCE6-9A1F32A7F253}"/>
              </a:ext>
            </a:extLst>
          </p:cNvPr>
          <p:cNvSpPr/>
          <p:nvPr/>
        </p:nvSpPr>
        <p:spPr>
          <a:xfrm>
            <a:off x="2482697" y="2493887"/>
            <a:ext cx="515460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DA02F-918E-4BE2-9EB2-7D7334D61B3E}"/>
              </a:ext>
            </a:extLst>
          </p:cNvPr>
          <p:cNvSpPr/>
          <p:nvPr/>
        </p:nvSpPr>
        <p:spPr>
          <a:xfrm>
            <a:off x="6322564" y="1769064"/>
            <a:ext cx="2192784" cy="8485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Insecurity about future employment </a:t>
            </a:r>
          </a:p>
          <a:p>
            <a:pPr algn="ctr"/>
            <a:r>
              <a:rPr lang="en-US" sz="1200" dirty="0"/>
              <a:t>(Koen et al., 2012; Leach,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B0712-7BBD-4BAD-995B-D908BF7498F9}"/>
              </a:ext>
            </a:extLst>
          </p:cNvPr>
          <p:cNvSpPr/>
          <p:nvPr/>
        </p:nvSpPr>
        <p:spPr>
          <a:xfrm>
            <a:off x="6322564" y="2834176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Labor market myths </a:t>
            </a:r>
          </a:p>
          <a:p>
            <a:pPr algn="ctr"/>
            <a:r>
              <a:rPr lang="en-US" sz="1200" dirty="0"/>
              <a:t>(Ball, 2018)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60A42-BA74-4CCB-81B7-106D28E6822A}"/>
              </a:ext>
            </a:extLst>
          </p:cNvPr>
          <p:cNvSpPr/>
          <p:nvPr/>
        </p:nvSpPr>
        <p:spPr>
          <a:xfrm>
            <a:off x="641412" y="4253971"/>
            <a:ext cx="3771623" cy="14159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Career construction theory </a:t>
            </a:r>
            <a:r>
              <a:rPr lang="en-US" sz="1200" dirty="0"/>
              <a:t>(Savickas, 2005)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Adapting as a process of performing actions that address changing conditions directly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4B6B31-0FD2-4239-BBCA-134A2B898C04}"/>
              </a:ext>
            </a:extLst>
          </p:cNvPr>
          <p:cNvSpPr/>
          <p:nvPr/>
        </p:nvSpPr>
        <p:spPr>
          <a:xfrm>
            <a:off x="4997156" y="4881906"/>
            <a:ext cx="514627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861BBA-EA20-4EA9-8857-A4848FAF66FA}"/>
              </a:ext>
            </a:extLst>
          </p:cNvPr>
          <p:cNvSpPr/>
          <p:nvPr/>
        </p:nvSpPr>
        <p:spPr>
          <a:xfrm>
            <a:off x="6309804" y="4740670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Career planning </a:t>
            </a:r>
            <a:r>
              <a:rPr lang="en-US" sz="2200" dirty="0"/>
              <a:t>as a means to deal with career-related worries </a:t>
            </a:r>
            <a:r>
              <a:rPr lang="en-US" sz="1600" dirty="0"/>
              <a:t>(see, e.g., Stringer et al., 2011)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820932-17A5-4A65-AAAB-AF23A7C04D92}"/>
              </a:ext>
            </a:extLst>
          </p:cNvPr>
          <p:cNvSpPr/>
          <p:nvPr/>
        </p:nvSpPr>
        <p:spPr>
          <a:xfrm>
            <a:off x="5914330" y="882387"/>
            <a:ext cx="3009251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Career-related worries during pre-graduation phase: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4B522-37FC-457B-9EAB-1FFC4296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8840-AC5A-4969-B967-CCEC31F0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DC774-940D-4623-BB99-8DE05190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2" y="1893172"/>
            <a:ext cx="5105816" cy="314597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ABF73B-E277-4C27-9DC8-2DFDBA0D35DE}"/>
              </a:ext>
            </a:extLst>
          </p:cNvPr>
          <p:cNvSpPr/>
          <p:nvPr/>
        </p:nvSpPr>
        <p:spPr>
          <a:xfrm>
            <a:off x="565159" y="5456344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.156)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.007)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13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76689" y="287031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287031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873242" y="472229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568107" y="473866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D158C-42E1-40C8-8F1B-FC0281E6C44B}"/>
              </a:ext>
            </a:extLst>
          </p:cNvPr>
          <p:cNvSpPr/>
          <p:nvPr/>
        </p:nvSpPr>
        <p:spPr>
          <a:xfrm>
            <a:off x="4570284" y="5046889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6724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1B30-088D-C34C-A75A-C7F8203D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B0C69-C491-8941-82AE-030DF3B7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5701B-B8C4-0841-8949-555D6A9B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3" y="1690689"/>
            <a:ext cx="4584994" cy="30693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C8019-1CA8-6649-9FC8-84A0B1CE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99" y="5118849"/>
            <a:ext cx="4348202" cy="9379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679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048C-19ED-409B-9A09-14E0A799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F2F5-91D0-485A-982E-5C58669D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Career planning during the pre-graduation phase positively influences affective (reduced worry) and cognitive (enhanced self-efficacy) outcomes</a:t>
            </a:r>
          </a:p>
          <a:p>
            <a:r>
              <a:rPr lang="en-US" dirty="0"/>
              <a:t>Career planning as a buffer against uncertainty and worry </a:t>
            </a:r>
          </a:p>
          <a:p>
            <a:r>
              <a:rPr lang="en-US" dirty="0"/>
              <a:t>Worried graduates do not tend to decrease their level of planning </a:t>
            </a:r>
          </a:p>
          <a:p>
            <a:r>
              <a:rPr lang="en-US" dirty="0"/>
              <a:t>Self-efficacy seems to convey the effect of career planning on career-related worry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4429-6E69-4E2C-AD1F-001C5250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  <p:pic>
        <p:nvPicPr>
          <p:cNvPr id="8" name="Graphic 7" descr="Suburban scene">
            <a:extLst>
              <a:ext uri="{FF2B5EF4-FFF2-40B4-BE49-F238E27FC236}">
                <a16:creationId xmlns:a16="http://schemas.microsoft.com/office/drawing/2014/main" id="{19534E9E-2180-4E8C-996C-685D9044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383" y="435416"/>
            <a:ext cx="1344967" cy="13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063"/>
            <a:ext cx="7886700" cy="4693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91028"/>
            <a:ext cx="7886700" cy="547594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Ball, Charlie. 2018. “Graduate </a:t>
            </a:r>
            <a:r>
              <a:rPr lang="en-US" sz="800" dirty="0" err="1"/>
              <a:t>labour</a:t>
            </a:r>
            <a:r>
              <a:rPr lang="en-US" sz="800" dirty="0"/>
              <a:t> market myths.” In </a:t>
            </a:r>
            <a:r>
              <a:rPr lang="en-US" sz="800" i="1" dirty="0"/>
              <a:t>Graduate Careers in Context - Research, Policy, and Practice</a:t>
            </a:r>
            <a:r>
              <a:rPr lang="en-US" sz="800" dirty="0"/>
              <a:t>, edited by Ciaran Burke and Fiona Christie. Taylor &amp; Francis.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Ballas, D., and D. Dorling. 2007. “Measuring the impact of major life events upon happiness.” </a:t>
            </a:r>
            <a:r>
              <a:rPr lang="en-US" sz="800" i="1" dirty="0"/>
              <a:t>International Journal of Epidemiology</a:t>
            </a:r>
            <a:r>
              <a:rPr lang="en-US" sz="800" dirty="0"/>
              <a:t> 36 (6): 1244–52. </a:t>
            </a:r>
            <a:r>
              <a:rPr lang="en-US" sz="800" dirty="0">
                <a:hlinkClick r:id="rId2"/>
              </a:rPr>
              <a:t>https://doi.org/10.1093/ije/dym182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Bandura, Albert. 2000. “Self-efficacy: The foundation of agency.” In </a:t>
            </a:r>
            <a:r>
              <a:rPr lang="en-US" sz="800" i="1" dirty="0"/>
              <a:t>Control of Human Behavior, Mental Processes, and Consciousness</a:t>
            </a:r>
            <a:r>
              <a:rPr lang="en-US" sz="800" dirty="0"/>
              <a:t>, edited by Walter J. </a:t>
            </a:r>
            <a:r>
              <a:rPr lang="en-US" sz="800" dirty="0" err="1"/>
              <a:t>Perrig</a:t>
            </a:r>
            <a:r>
              <a:rPr lang="en-US" sz="800" dirty="0"/>
              <a:t> and Alexander </a:t>
            </a:r>
            <a:r>
              <a:rPr lang="en-US" sz="800" dirty="0" err="1"/>
              <a:t>Grob</a:t>
            </a:r>
            <a:r>
              <a:rPr lang="en-US" sz="800" dirty="0"/>
              <a:t>, 16–31. Psychology Press.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Chen, Gilad, Stanley M. Gully, and </a:t>
            </a:r>
            <a:r>
              <a:rPr lang="en-US" sz="800" dirty="0" err="1"/>
              <a:t>Dov</a:t>
            </a:r>
            <a:r>
              <a:rPr lang="en-US" sz="800" dirty="0"/>
              <a:t> Eden. 2001. “Validation of a New General Self-Efficacy Scale.” </a:t>
            </a:r>
            <a:r>
              <a:rPr lang="en-US" sz="800" i="1" dirty="0"/>
              <a:t>Organizational Research Methods</a:t>
            </a:r>
            <a:r>
              <a:rPr lang="en-US" sz="800" dirty="0"/>
              <a:t> 4 (1): 62–83. </a:t>
            </a:r>
            <a:r>
              <a:rPr lang="en-US" sz="800" dirty="0">
                <a:hlinkClick r:id="rId3"/>
              </a:rPr>
              <a:t>https://doi.org/10.1177/109442810141004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Chung, Y. B. 2002. “Career Decision-Making Self-Efficacy and Career Commitment: Gender and Ethnic Differences Among College Students.” </a:t>
            </a:r>
            <a:r>
              <a:rPr lang="en-US" sz="800" i="1" dirty="0"/>
              <a:t>Journal of Career Development</a:t>
            </a:r>
            <a:r>
              <a:rPr lang="en-US" sz="800" dirty="0"/>
              <a:t> 28: 277–84. </a:t>
            </a:r>
            <a:r>
              <a:rPr lang="en-US" sz="800" dirty="0">
                <a:hlinkClick r:id="rId4"/>
              </a:rPr>
              <a:t>https://doi.org/https://doi.org/10.1023/A:1015146122546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Clore</a:t>
            </a:r>
            <a:r>
              <a:rPr lang="en-US" sz="800" dirty="0"/>
              <a:t>, G. L., K. Gasper, and E. Garvin. 2001. “Affect as information.” In </a:t>
            </a:r>
            <a:r>
              <a:rPr lang="en-US" sz="800" i="1" dirty="0"/>
              <a:t>Handbook of Affect and Social Cognition</a:t>
            </a:r>
            <a:r>
              <a:rPr lang="en-US" sz="800" dirty="0"/>
              <a:t>, edited by J. P. </a:t>
            </a:r>
            <a:r>
              <a:rPr lang="en-US" sz="800" dirty="0" err="1"/>
              <a:t>Forgas</a:t>
            </a:r>
            <a:r>
              <a:rPr lang="en-US" sz="800" dirty="0"/>
              <a:t>, 121–44. Mahwah, NJ: Lawrence Erlbaum Associates.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Creed, Peter A., Tracy Fallon, and Michelle Hood. 2009. “The relationship between career adaptability, person and situation variables, and career concerns in young adults.”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74 (2): 219–29. </a:t>
            </a:r>
            <a:r>
              <a:rPr lang="en-US" sz="800" dirty="0">
                <a:hlinkClick r:id="rId5"/>
              </a:rPr>
              <a:t>https://doi.org/10.1016/j.jvb.2008.12.004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Del Corso, Jennifer, and Mark C. </a:t>
            </a:r>
            <a:r>
              <a:rPr lang="en-US" sz="800" dirty="0" err="1"/>
              <a:t>Rehfuss</a:t>
            </a:r>
            <a:r>
              <a:rPr lang="en-US" sz="800" dirty="0"/>
              <a:t>. 2011. “The role of narrative in career construction theory.”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79 (2): 334–39. </a:t>
            </a:r>
            <a:r>
              <a:rPr lang="en-US" sz="800" dirty="0">
                <a:hlinkClick r:id="rId6"/>
              </a:rPr>
              <a:t>https://doi.org/10.1016/j.jvb.2011.04.003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Gould, Sam. 1979. “Characteristics of Career Planners in Upwardly Mobile Occupations.” </a:t>
            </a:r>
            <a:r>
              <a:rPr lang="en-US" sz="800" i="1" dirty="0"/>
              <a:t>Academy of Management Journal</a:t>
            </a:r>
            <a:r>
              <a:rPr lang="en-US" sz="800" dirty="0"/>
              <a:t> 22 (3): 539–50. </a:t>
            </a:r>
            <a:r>
              <a:rPr lang="en-US" sz="800" dirty="0">
                <a:hlinkClick r:id="rId7"/>
              </a:rPr>
              <a:t>https://doi.org/10.5465/255743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Hirschi, Andreas. 2009. “Career adaptability development in adolescence: Multiple predictors and effect on sense of power and life satisfaction.”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74 (2): 145–55. </a:t>
            </a:r>
            <a:r>
              <a:rPr lang="en-US" sz="800" dirty="0">
                <a:hlinkClick r:id="rId8"/>
              </a:rPr>
              <a:t>https://doi.org/10.1016/j.jvb.2009.01.002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Koen, Jessie, Ute-Christine </a:t>
            </a:r>
            <a:r>
              <a:rPr lang="en-US" sz="800" dirty="0" err="1"/>
              <a:t>Klehe</a:t>
            </a:r>
            <a:r>
              <a:rPr lang="en-US" sz="800" dirty="0"/>
              <a:t>, and Annelies E. M. Van </a:t>
            </a:r>
            <a:r>
              <a:rPr lang="en-US" sz="800" dirty="0" err="1"/>
              <a:t>Vianen</a:t>
            </a:r>
            <a:r>
              <a:rPr lang="en-US" sz="800" dirty="0"/>
              <a:t>. 2012. “Training career adaptability to facilitate a successful school-to-work transition.”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81 (3): 395–408. </a:t>
            </a:r>
            <a:r>
              <a:rPr lang="en-US" sz="800" dirty="0">
                <a:hlinkClick r:id="rId9"/>
              </a:rPr>
              <a:t>https://doi.org/10.1016/j.jvb.2012.10.003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Leach, Tony. 2017. “‘It seems at the moment my career is dependent on factors outside of my control’: reflections on graduates’ experiences of employment and career enactment in an era of economic uncertainty and austerity.” </a:t>
            </a:r>
            <a:r>
              <a:rPr lang="en-US" sz="800" i="1" dirty="0"/>
              <a:t>British Journal of Guidance &amp; Counselling</a:t>
            </a:r>
            <a:r>
              <a:rPr lang="en-US" sz="800" dirty="0"/>
              <a:t> 45 (2): 188–98. </a:t>
            </a:r>
            <a:r>
              <a:rPr lang="en-US" sz="800" dirty="0">
                <a:hlinkClick r:id="rId10"/>
              </a:rPr>
              <a:t>https://doi.org/10.1080/03069885.2016.1254724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Lent, Robert W., Steven D. Brown, and Gail Hackett. 1994. “Toward a Unifying Social Cognitive Theory of Career and Academic Interest, Choice, and Performance.”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45 (1): 79–122. </a:t>
            </a:r>
            <a:r>
              <a:rPr lang="en-US" sz="800" dirty="0">
                <a:hlinkClick r:id="rId11"/>
              </a:rPr>
              <a:t>https://doi.org/10.1006/jvbe.1994.1027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Ng, Thomas W. H., Lillian T. </a:t>
            </a:r>
            <a:r>
              <a:rPr lang="en-US" sz="800" dirty="0" err="1"/>
              <a:t>Eby</a:t>
            </a:r>
            <a:r>
              <a:rPr lang="en-US" sz="800" dirty="0"/>
              <a:t>, Kelly L. Sorensen, and Daniel C. Feldman. 2005. “PREDICTORS OF OBJECTIVE AND SUBJECTIVE CAREER SUCCESS: A META-ANALYSIS.” </a:t>
            </a:r>
            <a:r>
              <a:rPr lang="en-US" sz="800" i="1" dirty="0"/>
              <a:t>Personnel Psychology</a:t>
            </a:r>
            <a:r>
              <a:rPr lang="en-US" sz="800" dirty="0"/>
              <a:t> 58 (2): 367–408. </a:t>
            </a:r>
            <a:r>
              <a:rPr lang="en-US" sz="800" dirty="0">
                <a:hlinkClick r:id="rId12"/>
              </a:rPr>
              <a:t>https://doi.org/10.1111/j.1744-6570.2005.00515.x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Rijsoort</a:t>
            </a:r>
            <a:r>
              <a:rPr lang="en-US" sz="800" dirty="0"/>
              <a:t>, Stella van, Paul </a:t>
            </a:r>
            <a:r>
              <a:rPr lang="en-US" sz="800" dirty="0" err="1"/>
              <a:t>Emmelkamp</a:t>
            </a:r>
            <a:r>
              <a:rPr lang="en-US" sz="800" dirty="0"/>
              <a:t>, and Geert </a:t>
            </a:r>
            <a:r>
              <a:rPr lang="en-US" sz="800" dirty="0" err="1"/>
              <a:t>Vervaeke</a:t>
            </a:r>
            <a:r>
              <a:rPr lang="en-US" sz="800" dirty="0"/>
              <a:t>. 1999. “The Penn State Worry Questionnaire and the Worry Domains Questionnaire: structure, reliability and validity.” </a:t>
            </a:r>
            <a:r>
              <a:rPr lang="en-US" sz="800" i="1" dirty="0"/>
              <a:t>Clinical Psychology &amp; Psychotherapy</a:t>
            </a:r>
            <a:r>
              <a:rPr lang="en-US" sz="800" dirty="0"/>
              <a:t> 6 (4): 297–307. </a:t>
            </a:r>
            <a:r>
              <a:rPr lang="en-US" sz="800" dirty="0">
                <a:hlinkClick r:id="rId13"/>
              </a:rPr>
              <a:t>https://doi.org/10.1002/(SICI)1099-0879(199910)6:4&lt;297::AID-CPP206&gt;3.0.CO;2-E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Savickas, Mark L. 2005. “The theory and practice of career construction.” In </a:t>
            </a:r>
            <a:r>
              <a:rPr lang="en-US" sz="800" i="1" dirty="0"/>
              <a:t>Career Development and Counseling: Putting Theory and Research to Work</a:t>
            </a:r>
            <a:r>
              <a:rPr lang="en-US" sz="800" dirty="0"/>
              <a:t>, edited by Steven D Brown and Robert W Lent, 42–70. New Jersey: John Wiley &amp; Sons.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Skorikov</a:t>
            </a:r>
            <a:r>
              <a:rPr lang="en-US" sz="800" dirty="0"/>
              <a:t>, Vladimir. 2007. “Continuity in adolescent career preparation and its effects on adjustment.”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70 (1): 8–24. </a:t>
            </a:r>
            <a:r>
              <a:rPr lang="en-US" sz="800" dirty="0">
                <a:hlinkClick r:id="rId14"/>
              </a:rPr>
              <a:t>https://doi.org/10.1016/j.jvb.2006.04.007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Stringer, Kate, Jennifer </a:t>
            </a:r>
            <a:r>
              <a:rPr lang="en-US" sz="800" dirty="0" err="1"/>
              <a:t>Kerpelman</a:t>
            </a:r>
            <a:r>
              <a:rPr lang="en-US" sz="800" dirty="0"/>
              <a:t>, and Vladimir </a:t>
            </a:r>
            <a:r>
              <a:rPr lang="en-US" sz="800" dirty="0" err="1"/>
              <a:t>Skorikov</a:t>
            </a:r>
            <a:r>
              <a:rPr lang="en-US" sz="800" dirty="0"/>
              <a:t>. 2011. “Career preparation: A longitudinal, process-oriented examination.”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79 (1): 158–69. </a:t>
            </a:r>
            <a:r>
              <a:rPr lang="en-US" sz="800" dirty="0">
                <a:hlinkClick r:id="rId15"/>
              </a:rPr>
              <a:t>https://doi.org/10.1016/j.jvb.2010.12.012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Stumpf, Stephen A, Arthur P Brief, and Karen Hartman. 1987. “Self-efficacy expectations and coping with career-related events.”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31 (1): 91–108. </a:t>
            </a:r>
            <a:r>
              <a:rPr lang="en-US" sz="800" u="sng" dirty="0">
                <a:hlinkClick r:id="rId16"/>
              </a:rPr>
              <a:t>https://doi.org/10.1016/0001-8791(87)90037-6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Sweeny, Kate, and Michael D. Dooley. 2017. “The surprising upsides of worry.” </a:t>
            </a:r>
            <a:r>
              <a:rPr lang="en-US" sz="800" i="1" dirty="0"/>
              <a:t>Social and Personality Psychology Compass</a:t>
            </a:r>
            <a:r>
              <a:rPr lang="en-US" sz="800" dirty="0"/>
              <a:t> 11 (4): e12311. </a:t>
            </a:r>
            <a:r>
              <a:rPr lang="en-US" sz="800" dirty="0">
                <a:hlinkClick r:id="rId17"/>
              </a:rPr>
              <a:t>https://doi.org/10.1111/spc3.12311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Worthy, Darrell A., </a:t>
            </a:r>
            <a:r>
              <a:rPr lang="en-US" sz="800" dirty="0" err="1"/>
              <a:t>Kaileigh</a:t>
            </a:r>
            <a:r>
              <a:rPr lang="en-US" sz="800" dirty="0"/>
              <a:t> A. Byrne, and </a:t>
            </a:r>
            <a:r>
              <a:rPr lang="en-US" sz="800" dirty="0" err="1"/>
              <a:t>Sherecce</a:t>
            </a:r>
            <a:r>
              <a:rPr lang="en-US" sz="800" dirty="0"/>
              <a:t> Fields. 2014. “Effects of emotion on prospection during decision-making.” </a:t>
            </a:r>
            <a:r>
              <a:rPr lang="en-US" sz="800" i="1" dirty="0"/>
              <a:t>Frontiers in Psychology</a:t>
            </a:r>
            <a:r>
              <a:rPr lang="en-US" sz="800" dirty="0"/>
              <a:t> 5 (June). </a:t>
            </a:r>
            <a:r>
              <a:rPr lang="en-US" sz="800" dirty="0">
                <a:hlinkClick r:id="rId18"/>
              </a:rPr>
              <a:t>https://doi.org/10.3389/fpsyg.2014.00591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en-US" sz="800" dirty="0"/>
            </a:b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731A-2DF4-4415-BF9E-CF8E9972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R Code and Presentation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dirty="0"/>
              <a:t>You may access the R code and the presentation via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https://github.com/fastnotfurious/SGM_Amsterdam_Mar20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7BFD2-7A32-4B5A-802F-A84229C0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F4AD-FEFA-45DC-B79D-F22D63F3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43" y="2433623"/>
            <a:ext cx="2407513" cy="1325563"/>
          </a:xfrm>
        </p:spPr>
        <p:txBody>
          <a:bodyPr/>
          <a:lstStyle/>
          <a:p>
            <a:r>
              <a:rPr lang="en-US" dirty="0"/>
              <a:t>Appendix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3C0A-BF78-4B9A-B7AA-D22D3C05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77" y="390236"/>
            <a:ext cx="7886700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 err="1"/>
              <a:t>Additional</a:t>
            </a:r>
            <a:r>
              <a:rPr lang="nl-NL" dirty="0"/>
              <a:t> analyses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355593" y="1566319"/>
            <a:ext cx="432509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Multigroup comparison: </a:t>
            </a:r>
          </a:p>
          <a:p>
            <a:r>
              <a:rPr lang="en-US" sz="1800" dirty="0"/>
              <a:t>Job found at T2 vs. no job found at T2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45EC3-EDB8-4DD8-BBCF-F05D5C42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2589989"/>
            <a:ext cx="4107723" cy="26944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B51855-C177-4313-91D5-32948554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8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Career planning</a:t>
            </a:r>
            <a:r>
              <a:rPr lang="en-US" b="1" dirty="0"/>
              <a:t> </a:t>
            </a:r>
            <a:r>
              <a:rPr lang="en-US" dirty="0"/>
              <a:t>(Gould, 1979)</a:t>
            </a:r>
          </a:p>
          <a:p>
            <a:pPr marL="0" lvl="0" indent="0">
              <a:spcBef>
                <a:spcPts val="3000"/>
              </a:spcBef>
              <a:buNone/>
            </a:pPr>
            <a:endParaRPr sz="20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the extent to which career plans exist,</a:t>
            </a:r>
            <a:r>
              <a:rPr lang="en-US" sz="2200" dirty="0"/>
              <a:t> </a:t>
            </a:r>
            <a:endParaRPr sz="22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frequently career plans are changed,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clear the plans are, and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whether or not a strategy exists for achieving career goals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434B4-8896-43F5-912A-88C8C5AF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72F2A7-3FE3-B945-A2D1-0E45A1E69220}"/>
              </a:ext>
            </a:extLst>
          </p:cNvPr>
          <p:cNvSpPr txBox="1">
            <a:spLocks/>
          </p:cNvSpPr>
          <p:nvPr/>
        </p:nvSpPr>
        <p:spPr>
          <a:xfrm>
            <a:off x="583058" y="2819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Reliabilities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CE728-E291-2B46-94DD-D6CDA9F7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7" y="2026632"/>
            <a:ext cx="7550221" cy="231921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D872-B459-4EFF-BFA3-7874CE03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B0717-60D8-42BB-BA0E-89DE3E81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Correlations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ADAB8-6C93-EF4E-9E20-3B39986C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7" y="1855912"/>
            <a:ext cx="6178745" cy="39666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3F205-5DED-4B98-A143-DEBB2740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BE05D-338F-4998-B6C7-DC2F7D6B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FD85-0808-C04E-8BFA-7C2A79B6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75" y="3082247"/>
            <a:ext cx="7522845" cy="266100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40110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Model comparison: One versus two versus three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F05B-798C-489B-8638-41B1C836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CAE11-8953-4EB7-B753-13E743F9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883988"/>
            <a:ext cx="8053013" cy="133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“I have not really decided what my career objectives should be yet.” (reverse): Decidedness</a:t>
            </a:r>
          </a:p>
          <a:p>
            <a:r>
              <a:rPr lang="en-US" sz="1500" dirty="0"/>
              <a:t>“I have a plan for my career.”: Strategy</a:t>
            </a:r>
          </a:p>
          <a:p>
            <a:r>
              <a:rPr lang="en-US" sz="1500" dirty="0"/>
              <a:t>“I have a strategy for achieving my career goals.”: Strategy</a:t>
            </a:r>
          </a:p>
          <a:p>
            <a:r>
              <a:rPr lang="en-US" sz="1500" dirty="0"/>
              <a:t>“I know what I need to do to reach my career goals.”: Strategy</a:t>
            </a:r>
          </a:p>
          <a:p>
            <a:r>
              <a:rPr lang="en-US" sz="1500" dirty="0"/>
              <a:t>“My career objectives are not clear.” (reverse): Decidedness</a:t>
            </a:r>
          </a:p>
          <a:p>
            <a:r>
              <a:rPr lang="en-US" sz="1500" dirty="0"/>
              <a:t>“I change my career objectives frequently.” (reverse): Decidedness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3199D-3C05-304F-B435-C1564D91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05" y="4036031"/>
            <a:ext cx="6041597" cy="158045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37DB-D6EE-431A-AE8B-C4198C1E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8DFC-F11E-4FDC-AD46-583ED2C2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4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Measurement Invariance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17E1-07DD-C04A-986C-6F0DCC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791227"/>
            <a:ext cx="6935056" cy="2068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6492D-093B-E044-8655-84590FB7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7" y="4284681"/>
            <a:ext cx="4868940" cy="15982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6CB4E-5DD0-49BA-B32C-FB3B5BCC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CDD2C-B927-4E2F-9449-3A69E2F8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</a:t>
            </a:r>
            <a:endParaRPr dirty="0"/>
          </a:p>
        </p:txBody>
      </p:sp>
      <p:pic>
        <p:nvPicPr>
          <p:cNvPr id="3" name="Picture 1" descr="Example_ULCSM.png"/>
          <p:cNvPicPr>
            <a:picLocks noGrp="1" noChangeAspect="1"/>
          </p:cNvPicPr>
          <p:nvPr/>
        </p:nvPicPr>
        <p:blipFill rotWithShape="1">
          <a:blip r:embed="rId3"/>
          <a:srcRect l="3462" t="2252" r="6529" b="6249"/>
          <a:stretch/>
        </p:blipFill>
        <p:spPr bwMode="auto">
          <a:xfrm>
            <a:off x="3945476" y="1840801"/>
            <a:ext cx="4798031" cy="33799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29691" y="5280571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600" dirty="0"/>
              <a:t>Example Plot: Univariate Latent Change Score Model</a:t>
            </a:r>
            <a:r>
              <a:rPr lang="en-US" sz="1600" dirty="0"/>
              <a:t> </a:t>
            </a:r>
            <a:r>
              <a:rPr sz="1600" dirty="0"/>
              <a:t>Worry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26B39-B862-4EB8-A5E5-2F1BACA4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C239CC-F38C-41FD-9475-A0A5F6302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81012"/>
              </p:ext>
            </p:extLst>
          </p:nvPr>
        </p:nvGraphicFramePr>
        <p:xfrm>
          <a:off x="266994" y="1844221"/>
          <a:ext cx="3372498" cy="24844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55301">
                  <a:extLst>
                    <a:ext uri="{9D8B030D-6E8A-4147-A177-3AD203B41FA5}">
                      <a16:colId xmlns:a16="http://schemas.microsoft.com/office/drawing/2014/main" val="3236263498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3467185846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2141246887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86294507"/>
                    </a:ext>
                  </a:extLst>
                </a:gridCol>
              </a:tblGrid>
              <a:tr h="584317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CPL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22552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Mean change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82680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Variance of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5176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Covariance of initial score with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70535"/>
                  </a:ext>
                </a:extLst>
              </a:tr>
            </a:tbl>
          </a:graphicData>
        </a:graphic>
      </p:graphicFrame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548C3FD-F945-42BE-BDC9-E000A7862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590" y="2499889"/>
            <a:ext cx="414196" cy="414196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D7029D1-D5D4-48A3-AAEC-2B78ACBBC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2499889"/>
            <a:ext cx="414196" cy="414196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4BE63671-B73D-4E5E-ACA1-75AE25B4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716" y="2499889"/>
            <a:ext cx="414196" cy="414196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94D700E-DA7B-4C8A-999F-03E3C824A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5514" y="3103809"/>
            <a:ext cx="414196" cy="41419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A904403-3EBC-4459-BFD1-3822DE883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9190" y="3109489"/>
            <a:ext cx="414196" cy="414196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49D4FC1-4EAC-48E1-8298-9A8187D47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3103809"/>
            <a:ext cx="414196" cy="414196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F98F3E3C-A6DA-47E3-BAE4-48462698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716" y="3815262"/>
            <a:ext cx="414196" cy="41419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03294C3B-CEFC-4049-9850-1FDBE5364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0886" y="3786846"/>
            <a:ext cx="414196" cy="414196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E4B0DCD2-12C6-498B-B5A8-64C9378A9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3806956"/>
            <a:ext cx="414196" cy="4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77BDF-9525-584C-95EF-1090AFA7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66155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C3840-6EC8-784D-AE90-FE239AF4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9" y="2956457"/>
            <a:ext cx="4194652" cy="189215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B699C-910E-FD40-B999-BBC95D59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0" y="5197528"/>
            <a:ext cx="4403658" cy="11481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05C0B-9033-B54B-BBC8-4D0C717F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34196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780F01-E5CB-7644-AB76-A069E904094B}"/>
              </a:ext>
            </a:extLst>
          </p:cNvPr>
          <p:cNvSpPr/>
          <p:nvPr/>
        </p:nvSpPr>
        <p:spPr>
          <a:xfrm>
            <a:off x="6261461" y="1834196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model 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A6D5A-5A74-364E-882D-6AC4CF67D1E8}"/>
              </a:ext>
            </a:extLst>
          </p:cNvPr>
          <p:cNvSpPr/>
          <p:nvPr/>
        </p:nvSpPr>
        <p:spPr>
          <a:xfrm>
            <a:off x="5468984" y="3437946"/>
            <a:ext cx="2821576" cy="2980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Covariance between initial score and change 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23C1F7-8132-B24F-82E5-67F5466FB562}"/>
              </a:ext>
            </a:extLst>
          </p:cNvPr>
          <p:cNvSpPr/>
          <p:nvPr/>
        </p:nvSpPr>
        <p:spPr>
          <a:xfrm>
            <a:off x="5468984" y="4247418"/>
            <a:ext cx="1454331" cy="284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Variance change score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012E89D-A401-2A41-8243-17799406B2FD}"/>
              </a:ext>
            </a:extLst>
          </p:cNvPr>
          <p:cNvSpPr/>
          <p:nvPr/>
        </p:nvSpPr>
        <p:spPr>
          <a:xfrm rot="10800000">
            <a:off x="5059679" y="3499874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F6EC95-B342-1C42-B459-945AC9207766}"/>
              </a:ext>
            </a:extLst>
          </p:cNvPr>
          <p:cNvSpPr/>
          <p:nvPr/>
        </p:nvSpPr>
        <p:spPr>
          <a:xfrm rot="10800000">
            <a:off x="5059679" y="4299668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D6B3F-E5AD-AB44-817F-04E8CB19B206}"/>
              </a:ext>
            </a:extLst>
          </p:cNvPr>
          <p:cNvSpPr/>
          <p:nvPr/>
        </p:nvSpPr>
        <p:spPr>
          <a:xfrm>
            <a:off x="6261460" y="5368951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0C0FE-7C25-4B3B-844F-D184E675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738FD-0480-4138-A668-FD07FDED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833C-F48D-9F41-8D16-37F52E7E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34" y="1947652"/>
            <a:ext cx="6205532" cy="39908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76D40-536B-4480-9007-2F779B6C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28B1-2D40-46C1-88CE-4FEFDC17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0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Self-efficacy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B9CCD-A0E6-D745-BD83-9DC4C6B8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5" y="1822608"/>
            <a:ext cx="4791561" cy="79732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92194-B02B-4F46-800F-39C11193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5" y="2934920"/>
            <a:ext cx="4220559" cy="19966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B39D0-84BE-FC4A-BEF9-63086D9A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5" y="5246552"/>
            <a:ext cx="4103553" cy="104974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9CCDE-DD00-465E-A45D-25BF2F26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D828D-1542-43CD-A01B-6A383EA4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0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Career-related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C38F5-CB25-3943-A298-C743DB4A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83" y="1971957"/>
            <a:ext cx="4919254" cy="8442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D5184-9A54-0342-9232-F2CAB1F6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3" y="5347477"/>
            <a:ext cx="4238945" cy="109846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51176-BED2-F640-94DB-E21B4003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83" y="3097453"/>
            <a:ext cx="4318205" cy="19289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5D11F-3260-46AE-BEC6-5566FFA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24052-F5A5-4A0F-8491-5D9FEEDB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H1: Career planning leads to a decrease in career-related worries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1BD6-7961-4FE0-B185-392B53B5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Plots </a:t>
            </a:r>
            <a:r>
              <a:rPr lang="nl-NL" dirty="0" err="1"/>
              <a:t>bivariate</a:t>
            </a:r>
            <a:r>
              <a:rPr lang="nl-NL" dirty="0"/>
              <a:t> change score </a:t>
            </a: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4D156-EA22-4F59-8FB3-3B55F31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84342-B9BA-4CAB-942E-37E1F1939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r="1653"/>
          <a:stretch/>
        </p:blipFill>
        <p:spPr>
          <a:xfrm>
            <a:off x="628649" y="1753751"/>
            <a:ext cx="3670081" cy="241481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54FF9-D732-4B9C-8B8D-1FF497F1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37" y="1753751"/>
            <a:ext cx="3734495" cy="241481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F4018-63AA-4851-A166-A87418FC7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71972"/>
            <a:ext cx="3670080" cy="2381648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7641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2C16A-F066-2640-84EB-E252B4E2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" y="3842535"/>
            <a:ext cx="4890423" cy="20137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6ED48-B601-1A41-A3FD-3AA50DF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6" y="2273453"/>
            <a:ext cx="4934123" cy="86114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E389F-5C49-4411-A0D5-D7EE6499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CD716-59C9-4D49-84AE-FECAAB8E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49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9A2C-9F2D-5941-BCB1-5026AB9B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9" y="2914206"/>
            <a:ext cx="6066898" cy="136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E8403-76CD-DB40-8AA6-AB5A5444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9" y="4674742"/>
            <a:ext cx="6889143" cy="13950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218A2D-6B35-42BC-999E-2A4F3517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BC160D-E41F-44E6-9AD5-BDB998B9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87FEF-8B6C-4F75-A741-B1CAFEF8FB53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1685A-6854-4E15-9497-E28775CFA06A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H2</a:t>
            </a:r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6ABA5311-0DF6-4917-BEF1-6D7074B8BFA9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857D22E-84F3-43C6-A4EA-E54FA782A491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720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58EC3-F738-6A49-BA42-EBD030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2" y="1954302"/>
            <a:ext cx="4711343" cy="4163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9929AA-F5FC-CA4D-A85E-BC173ADD06E6}"/>
              </a:ext>
            </a:extLst>
          </p:cNvPr>
          <p:cNvSpPr txBox="1">
            <a:spLocks/>
          </p:cNvSpPr>
          <p:nvPr/>
        </p:nvSpPr>
        <p:spPr>
          <a:xfrm>
            <a:off x="5753529" y="1954302"/>
            <a:ext cx="2761821" cy="183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not really decided what my career objectives should be yet.”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plan for my career.”: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strategy for achieving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know what I need to do to reach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“My career objectives are not clear.”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change my career objectives frequently.” (reverse): Decidedness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02EA-95EA-4C17-829F-763818A1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A497A-5DF4-4BF6-A40B-057465D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A10B-F4E1-B94C-9BF3-E6CBF1CB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4" y="2221430"/>
            <a:ext cx="5891370" cy="32033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47987-512D-42F5-AD6E-F10215E1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07C0-34AB-46D7-B0FD-94EB53CD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7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79BAD-ADBA-4B45-AEA0-E0C9816D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71" y="3037501"/>
            <a:ext cx="5282353" cy="26317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DDAC28-2E2D-40D2-B2B7-8C470E412964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5EDE4-A82B-4D2C-8D2D-93557A05B18E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H4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8C116CCB-CD04-4389-9F1A-E016EC7402D7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F7B3B4B5-CCC7-4AEE-AD81-B2AF6A1302FF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A5DEB71-1D4B-4F46-AC33-DA2069B9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F78886-AAD9-4109-B835-6DB9302B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– Worry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92295-5494-4AF7-A1B5-4A6D2B66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67" y="2390082"/>
            <a:ext cx="5791860" cy="30696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9563-0D74-46B1-865E-069F5D5B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DCB83-512F-49C0-A432-A41A44A0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6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A84D-492D-42F3-850C-0C445A5339F8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H5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7363560-291E-42D3-9BAF-DCC09F0CCFAD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1D858A-73D9-48F5-A0BA-885DD904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82D1C-49DE-4CF8-92CD-1277A09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46D27-15A7-40CE-AE63-1DBB292E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2" y="2953022"/>
            <a:ext cx="691515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00FBD-B697-400E-B4A3-CA17A597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3" y="4542979"/>
            <a:ext cx="69151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Multigroup Bivariate</a:t>
            </a:r>
            <a:r>
              <a:rPr dirty="0"/>
              <a:t> </a:t>
            </a:r>
            <a:r>
              <a:rPr lang="en-US" dirty="0"/>
              <a:t>Latent Change Score Model Career-planning – Worry 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628650" y="1435227"/>
            <a:ext cx="788670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Job found at T2 (Group 1) vs. no job found at T2 (Group 2)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CDEC8-6ECA-4E17-AB0B-4FCE3618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7" y="3750423"/>
            <a:ext cx="3955067" cy="262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15A7F-C9D4-4809-9C5A-FC9729D6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88" y="3750423"/>
            <a:ext cx="3955065" cy="262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03E9E-A03B-488B-88C6-EB38FAD2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" y="2574972"/>
            <a:ext cx="3955067" cy="205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9E72-6BF6-4163-A448-F2D808B2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87" y="2574973"/>
            <a:ext cx="3955053" cy="205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FBDF1-3AF2-4905-9E83-F28EC47D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47" y="2294881"/>
            <a:ext cx="3955053" cy="212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B4C42-A3E8-432C-981A-B336BA89E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4"/>
          <a:stretch/>
        </p:blipFill>
        <p:spPr>
          <a:xfrm>
            <a:off x="508247" y="2854454"/>
            <a:ext cx="3955051" cy="71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16657-E381-425D-A27E-5F6308DA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689" y="2294881"/>
            <a:ext cx="3955052" cy="217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8A75A-8B7D-424D-B483-9119CD3CE8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4"/>
          <a:stretch/>
        </p:blipFill>
        <p:spPr>
          <a:xfrm>
            <a:off x="4680689" y="2854454"/>
            <a:ext cx="3955051" cy="7161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36E2-B8E6-4DA8-921A-F4FC954B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B774-2EB4-4E05-9228-7AEB6BAD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06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/>
              <a:t>The effect of </a:t>
            </a:r>
            <a:r>
              <a:rPr lang="nl-NL" dirty="0" err="1"/>
              <a:t>career</a:t>
            </a:r>
            <a:r>
              <a:rPr lang="nl-NL" dirty="0"/>
              <a:t> planning on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CE0DF-D90C-4ED3-A11C-FCC34129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3" y="2039157"/>
            <a:ext cx="4266290" cy="6697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36420-1330-49F4-911D-FACEDA1D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53" y="5260207"/>
            <a:ext cx="3536397" cy="7271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A95CB-6D5A-41D5-965B-9847D3C3B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3" y="3338004"/>
            <a:ext cx="3957497" cy="26493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AF1E-DAA6-4C7B-9646-E5B4AF4B3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35" y="2525288"/>
            <a:ext cx="3115415" cy="12142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257F1-DDEC-4B37-9A76-D12D2907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BEE85-475F-4F20-81BC-4AB8576A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B807-8519-4AF4-A753-5A8B94EF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  <p:pic>
        <p:nvPicPr>
          <p:cNvPr id="11" name="Graphic 10" descr="Worried face with no fill">
            <a:extLst>
              <a:ext uri="{FF2B5EF4-FFF2-40B4-BE49-F238E27FC236}">
                <a16:creationId xmlns:a16="http://schemas.microsoft.com/office/drawing/2014/main" id="{F9712EA1-CA42-43FA-A2EF-E471AB6A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02" y="2722432"/>
            <a:ext cx="1077692" cy="107769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5F2AC4-346A-49F2-88EF-1ABE040A68F3}"/>
              </a:ext>
            </a:extLst>
          </p:cNvPr>
          <p:cNvSpPr/>
          <p:nvPr/>
        </p:nvSpPr>
        <p:spPr>
          <a:xfrm rot="20208369">
            <a:off x="1826333" y="2728434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Graphic 13" descr="Trophy">
            <a:extLst>
              <a:ext uri="{FF2B5EF4-FFF2-40B4-BE49-F238E27FC236}">
                <a16:creationId xmlns:a16="http://schemas.microsoft.com/office/drawing/2014/main" id="{47036EEE-C1E2-4440-AFBF-910DB54E63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377" y="2328880"/>
            <a:ext cx="534131" cy="534131"/>
          </a:xfrm>
          <a:prstGeom prst="rect">
            <a:avLst/>
          </a:prstGeom>
        </p:spPr>
      </p:pic>
      <p:pic>
        <p:nvPicPr>
          <p:cNvPr id="24" name="Graphic 23" descr="Hummingbird">
            <a:extLst>
              <a:ext uri="{FF2B5EF4-FFF2-40B4-BE49-F238E27FC236}">
                <a16:creationId xmlns:a16="http://schemas.microsoft.com/office/drawing/2014/main" id="{152127D1-178E-4C1B-9CB0-73C3FA044A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7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0333" y="1800640"/>
            <a:ext cx="1016132" cy="1016132"/>
          </a:xfrm>
          <a:prstGeom prst="rect">
            <a:avLst/>
          </a:prstGeom>
        </p:spPr>
      </p:pic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77589241-C2BC-43E8-887A-3244F012B70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 contrast="2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8817" y="3045394"/>
            <a:ext cx="794213" cy="794213"/>
          </a:xfrm>
          <a:prstGeom prst="rect">
            <a:avLst/>
          </a:prstGeom>
        </p:spPr>
      </p:pic>
      <p:pic>
        <p:nvPicPr>
          <p:cNvPr id="27" name="Graphic 26" descr="Trophy">
            <a:extLst>
              <a:ext uri="{FF2B5EF4-FFF2-40B4-BE49-F238E27FC236}">
                <a16:creationId xmlns:a16="http://schemas.microsoft.com/office/drawing/2014/main" id="{8344C233-F35F-4F4F-8BB0-A791F13A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6904" y="3800124"/>
            <a:ext cx="523050" cy="488931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5D740806-53E8-4BC0-BA8B-9133453D59B5}"/>
              </a:ext>
            </a:extLst>
          </p:cNvPr>
          <p:cNvSpPr/>
          <p:nvPr/>
        </p:nvSpPr>
        <p:spPr>
          <a:xfrm rot="804336">
            <a:off x="1848140" y="3523548"/>
            <a:ext cx="832449" cy="1431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63A46-B782-4871-AFA6-048E1FB3317F}"/>
              </a:ext>
            </a:extLst>
          </p:cNvPr>
          <p:cNvSpPr/>
          <p:nvPr/>
        </p:nvSpPr>
        <p:spPr>
          <a:xfrm>
            <a:off x="4572000" y="2560920"/>
            <a:ext cx="3724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Worry affects the temporal focus on outcomes </a:t>
            </a:r>
            <a:r>
              <a:rPr lang="en-US" sz="1400" dirty="0"/>
              <a:t>(Worthy et al., 2014)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preference for immediate over delayed rewards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F05473-7A95-4F8B-9C14-E9469666C99C}"/>
              </a:ext>
            </a:extLst>
          </p:cNvPr>
          <p:cNvSpPr/>
          <p:nvPr/>
        </p:nvSpPr>
        <p:spPr>
          <a:xfrm>
            <a:off x="4529827" y="630251"/>
            <a:ext cx="418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Task avoidance theory </a:t>
            </a:r>
            <a:r>
              <a:rPr lang="en-US" sz="1400" dirty="0"/>
              <a:t>(e.g., Ferrari et al., 1995)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(Irrational) fears and self-criticism lead to task avoidance</a:t>
            </a:r>
          </a:p>
        </p:txBody>
      </p:sp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9C931F39-529C-4BCA-AF84-C57E6A35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04" y="515260"/>
            <a:ext cx="1022977" cy="102297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4FD8B83-343B-40D6-BF7B-B35A3A36F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9954" y="609801"/>
            <a:ext cx="907986" cy="907986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3579F4C-F3FF-4E6B-9DE6-E34D7D5B769B}"/>
              </a:ext>
            </a:extLst>
          </p:cNvPr>
          <p:cNvSpPr/>
          <p:nvPr/>
        </p:nvSpPr>
        <p:spPr>
          <a:xfrm>
            <a:off x="2136693" y="967604"/>
            <a:ext cx="832449" cy="1377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FD47E276-0FE7-43F4-8A25-F9FD7996B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9410" y="3365163"/>
            <a:ext cx="539220" cy="474444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7DF3DC3-AC39-435B-A7F4-0D18E371B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6534" y="805378"/>
            <a:ext cx="539220" cy="47444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0AEDF7D-4898-492E-BF9D-69FB4D3EB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8041" y="3365163"/>
            <a:ext cx="643631" cy="643631"/>
          </a:xfrm>
          <a:prstGeom prst="rect">
            <a:avLst/>
          </a:prstGeom>
        </p:spPr>
      </p:pic>
      <p:pic>
        <p:nvPicPr>
          <p:cNvPr id="18" name="Graphic 17" descr="Worried face with no fill">
            <a:extLst>
              <a:ext uri="{FF2B5EF4-FFF2-40B4-BE49-F238E27FC236}">
                <a16:creationId xmlns:a16="http://schemas.microsoft.com/office/drawing/2014/main" id="{F9761473-47ED-40A4-BF2D-156CE1ED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46" y="4853074"/>
            <a:ext cx="1077692" cy="107769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0DA295-AEF7-4A69-AC93-2F52FD458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1144" y="5006366"/>
            <a:ext cx="907986" cy="90798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7586AF1-9F24-4148-B15E-5E504195DD73}"/>
              </a:ext>
            </a:extLst>
          </p:cNvPr>
          <p:cNvSpPr/>
          <p:nvPr/>
        </p:nvSpPr>
        <p:spPr>
          <a:xfrm>
            <a:off x="2160799" y="5385902"/>
            <a:ext cx="832449" cy="1377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C2FD1A-C2C3-465F-BFED-2792F00B1FEC}"/>
              </a:ext>
            </a:extLst>
          </p:cNvPr>
          <p:cNvSpPr/>
          <p:nvPr/>
        </p:nvSpPr>
        <p:spPr>
          <a:xfrm>
            <a:off x="5044966" y="4777681"/>
            <a:ext cx="325149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Affect‐as‐information model </a:t>
            </a:r>
            <a:r>
              <a:rPr lang="en-US" sz="1400" dirty="0"/>
              <a:t>(</a:t>
            </a:r>
            <a:r>
              <a:rPr lang="en-US" sz="1400" dirty="0" err="1"/>
              <a:t>Clore</a:t>
            </a:r>
            <a:r>
              <a:rPr lang="en-US" sz="1400" dirty="0"/>
              <a:t> et al., 2001):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Worry as a motivator to engage in career planning </a:t>
            </a:r>
            <a:r>
              <a:rPr lang="en-US" sz="1400" dirty="0"/>
              <a:t>(e.g., Sweeny &amp; Dooley, 2017)</a:t>
            </a:r>
          </a:p>
        </p:txBody>
      </p:sp>
    </p:spTree>
    <p:extLst>
      <p:ext uri="{BB962C8B-B14F-4D97-AF65-F5344CB8AC3E}">
        <p14:creationId xmlns:p14="http://schemas.microsoft.com/office/powerpoint/2010/main" val="224920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 animBg="1"/>
      <p:bldP spid="29" grpId="0"/>
      <p:bldP spid="30" grpId="0"/>
      <p:bldP spid="34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H2a: Career-related worry leads to a decrease in career planning during the pre-graduation phase</a:t>
            </a:r>
          </a:p>
          <a:p>
            <a:pPr marL="457200" lvl="1" indent="0" algn="ctr">
              <a:buNone/>
            </a:pPr>
            <a:endParaRPr lang="en-US" i="1" dirty="0"/>
          </a:p>
          <a:p>
            <a:pPr marL="457200" lvl="1" indent="0" algn="ctr">
              <a:buNone/>
            </a:pPr>
            <a:r>
              <a:rPr lang="en-US" i="1" dirty="0"/>
              <a:t>H2b: Career-related worry leads to an increase in career planning during the pre-graduation phase</a:t>
            </a:r>
          </a:p>
          <a:p>
            <a:pPr marL="457200" lvl="1" indent="0" algn="ctr">
              <a:buNone/>
            </a:pPr>
            <a:endParaRPr lang="en-US" i="1" dirty="0"/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399907" y="4455978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E0B47-BE16-4811-8DD2-1D7820C1E466}"/>
              </a:ext>
            </a:extLst>
          </p:cNvPr>
          <p:cNvSpPr/>
          <p:nvPr/>
        </p:nvSpPr>
        <p:spPr>
          <a:xfrm>
            <a:off x="4399906" y="3813498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7083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88" y="1305979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173" y="1436555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643806"/>
            <a:ext cx="7013359" cy="1908215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Career construction theory </a:t>
            </a:r>
          </a:p>
          <a:p>
            <a:pPr lvl="1"/>
            <a:r>
              <a:rPr lang="en-US" sz="1600" dirty="0"/>
              <a:t>(Savickas, 2005)</a:t>
            </a:r>
            <a:endParaRPr lang="en-US" sz="16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Career-preparatory actions (adapting) as a source of a sense of mastery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Gaining self-efficacy by engaging in career-preparatory behavior </a:t>
            </a:r>
            <a:r>
              <a:rPr lang="en-US" sz="1600" dirty="0"/>
              <a:t>(</a:t>
            </a:r>
            <a:r>
              <a:rPr lang="en-US" sz="1600" dirty="0" err="1"/>
              <a:t>DelCorso</a:t>
            </a:r>
            <a:r>
              <a:rPr lang="en-US" sz="1600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7626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300" y="1216721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050" y="1600472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859537"/>
            <a:ext cx="7013359" cy="1292662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Social cognitive career theory </a:t>
            </a:r>
          </a:p>
          <a:p>
            <a:pPr lvl="1"/>
            <a:r>
              <a:rPr lang="en-US" sz="1600" dirty="0"/>
              <a:t>(e.g., Lent, Brown, and Hackett 1994):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Self-efficacy as a predictor of a person’s engagement in career-preparatory behaviors </a:t>
            </a:r>
            <a:r>
              <a:rPr lang="en-US" sz="1600" dirty="0"/>
              <a:t>(e.g., Chung, 2002)</a:t>
            </a:r>
          </a:p>
        </p:txBody>
      </p:sp>
    </p:spTree>
    <p:extLst>
      <p:ext uri="{BB962C8B-B14F-4D97-AF65-F5344CB8AC3E}">
        <p14:creationId xmlns:p14="http://schemas.microsoft.com/office/powerpoint/2010/main" val="206829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485" y="3613898"/>
            <a:ext cx="7886700" cy="117324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H4: Self-efficacy leads to an increase in career planning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345780" y="2260532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87294" y="2260532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48176" y="2648810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304591" y="2483364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9785" y="6266402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7DF1E-8A45-42CE-BADF-6A6F7290831D}"/>
              </a:ext>
            </a:extLst>
          </p:cNvPr>
          <p:cNvSpPr/>
          <p:nvPr/>
        </p:nvSpPr>
        <p:spPr>
          <a:xfrm>
            <a:off x="1345780" y="5198505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7FC6-CC1F-4E26-8FE3-6305737A8F74}"/>
              </a:ext>
            </a:extLst>
          </p:cNvPr>
          <p:cNvSpPr/>
          <p:nvPr/>
        </p:nvSpPr>
        <p:spPr>
          <a:xfrm>
            <a:off x="5587294" y="5198505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1910B9-7426-455C-8F2B-EE6485463DA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348176" y="5586783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93BEE-1D53-44FA-B35B-2FB342B997F6}"/>
              </a:ext>
            </a:extLst>
          </p:cNvPr>
          <p:cNvSpPr/>
          <p:nvPr/>
        </p:nvSpPr>
        <p:spPr>
          <a:xfrm>
            <a:off x="4304591" y="5421337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2357F1-50D2-4DF0-ABE6-B0F0B98EBF58}"/>
              </a:ext>
            </a:extLst>
          </p:cNvPr>
          <p:cNvSpPr txBox="1">
            <a:spLocks/>
          </p:cNvSpPr>
          <p:nvPr/>
        </p:nvSpPr>
        <p:spPr>
          <a:xfrm>
            <a:off x="460485" y="625214"/>
            <a:ext cx="7886700" cy="117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/>
              <a:t>H3: Career planning leads to an increase in self-efficacy during the pre-graduation phase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716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2471</Words>
  <Application>Microsoft Macintosh PowerPoint</Application>
  <PresentationFormat>On-screen Show (4:3)</PresentationFormat>
  <Paragraphs>306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Berlin Sans FB</vt:lpstr>
      <vt:lpstr>Calibri</vt:lpstr>
      <vt:lpstr>Calibri Light</vt:lpstr>
      <vt:lpstr>Wingdings</vt:lpstr>
      <vt:lpstr>Office Theme</vt:lpstr>
      <vt:lpstr>Transition from University to Work: Dynamic Relationships between Career Planning, Self-efficacy, and Worry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Latent Change Score Modelling (McArdle &amp; Hamagami, 2001; McArdle, 2009)</vt:lpstr>
      <vt:lpstr>PowerPoint Presentation</vt:lpstr>
      <vt:lpstr>Bivariate Latent Change Score Model</vt:lpstr>
      <vt:lpstr>Bivariate Latent Change Score Model Career Planning - Worry</vt:lpstr>
      <vt:lpstr>PowerPoint Presentation</vt:lpstr>
      <vt:lpstr>Bivariate Latent Change Score Model Career Planning – Self-efficacy</vt:lpstr>
      <vt:lpstr>PowerPoint Presentation</vt:lpstr>
      <vt:lpstr>Bivariate Latent Change Score Model Self-efficacy - Worry</vt:lpstr>
      <vt:lpstr>PowerPoint Presentation</vt:lpstr>
      <vt:lpstr>PowerPoint Presentation</vt:lpstr>
      <vt:lpstr>Mediation analysis</vt:lpstr>
      <vt:lpstr>Take home message</vt:lpstr>
      <vt:lpstr>References</vt:lpstr>
      <vt:lpstr>R Code and Presentation</vt:lpstr>
      <vt:lpstr>Appendix</vt:lpstr>
      <vt:lpstr>Additional analyses</vt:lpstr>
      <vt:lpstr>PowerPoint Presentation</vt:lpstr>
      <vt:lpstr>Correlations</vt:lpstr>
      <vt:lpstr>Confirmatory Factor Analyses</vt:lpstr>
      <vt:lpstr>Confirmatory Factor Analyses</vt:lpstr>
      <vt:lpstr>Measurement Invariance</vt:lpstr>
      <vt:lpstr>Univariate Latent Change Score Model</vt:lpstr>
      <vt:lpstr>Univariate Latent Change Score Model Career Planning</vt:lpstr>
      <vt:lpstr>Univariate Latent Change Score Model Career Planning</vt:lpstr>
      <vt:lpstr>Univariate Latent Change Score Model Self-efficacy</vt:lpstr>
      <vt:lpstr>Univariate Latent Change Score Model Career-related Worry</vt:lpstr>
      <vt:lpstr>Plots bivariate change score models</vt:lpstr>
      <vt:lpstr>Bivariate Latent Change Score Model Career Planning - Worry</vt:lpstr>
      <vt:lpstr>Bivariate Latent Change Score Model Career Planning - Worry</vt:lpstr>
      <vt:lpstr>Bivariate Latent Change Score Model Career Planning - Worry</vt:lpstr>
      <vt:lpstr>Bivariate Latent Change Score Model Career Planning – Self-efficacy</vt:lpstr>
      <vt:lpstr>Bivariate Latent Change Score Model Career Planning – Self-efficacy</vt:lpstr>
      <vt:lpstr>Bivariate Latent Change Score Model Self-efficacy – Worry </vt:lpstr>
      <vt:lpstr>Bivariate Latent Change Score Model Self-efficacy - Worry</vt:lpstr>
      <vt:lpstr>Multigroup Bivariate Latent Change Score Model Career-planning – Worry </vt:lpstr>
      <vt:lpstr>The effect of career planning on worry mediated by self-efficacy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UK_study_report_ppt</dc:title>
  <dc:creator>Anne</dc:creator>
  <cp:keywords/>
  <cp:lastModifiedBy>Microsoft Office User</cp:lastModifiedBy>
  <cp:revision>111</cp:revision>
  <dcterms:created xsi:type="dcterms:W3CDTF">2020-02-29T19:02:11Z</dcterms:created>
  <dcterms:modified xsi:type="dcterms:W3CDTF">2020-03-08T15:19:29Z</dcterms:modified>
</cp:coreProperties>
</file>